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notesMasterIdLst>
    <p:notesMasterId r:id="rId10"/>
  </p:notesMasterIdLst>
  <p:sldIdLst>
    <p:sldId id="256" r:id="rId2"/>
    <p:sldId id="364" r:id="rId3"/>
    <p:sldId id="365" r:id="rId4"/>
    <p:sldId id="367" r:id="rId5"/>
    <p:sldId id="368" r:id="rId6"/>
    <p:sldId id="369" r:id="rId7"/>
    <p:sldId id="370" r:id="rId8"/>
    <p:sldId id="34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fld id="{4A4CAE77-B8B1-49B7-9986-23DC29B73BCB}" type="datetime1">
              <a:rPr lang="en-US" smtClean="0"/>
              <a:pPr>
                <a:defRPr/>
              </a:pPr>
              <a:t>5/23/2020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11" name="Slide Number Placeholder 10"/>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5/23/2020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5/23/2020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5/23/2020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5/23/2020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5/23/2020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5/23/2020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5/23/2020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5/23/2020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5/23/2020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5/23/2020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DA77A13B-D29E-4A31-9A3D-BDF778EEE264}" type="datetime1">
              <a:rPr lang="en-US" smtClean="0"/>
              <a:pPr>
                <a:defRPr/>
              </a:pPr>
              <a:t>5/23/2020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r>
              <a:rPr lang="en-US" smtClean="0"/>
              <a:t>Author:RK</a:t>
            </a:r>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762000"/>
            <a:ext cx="8229600" cy="2667000"/>
          </a:xfrm>
        </p:spPr>
        <p:txBody>
          <a:bodyPr>
            <a:normAutofit fontScale="90000"/>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a:solidFill>
                  <a:srgbClr val="FFFF00"/>
                </a:solidFill>
              </a:rPr>
              <a:t>Class: B.Com – Part-2 </a:t>
            </a:r>
            <a:br>
              <a:rPr sz="3000" b="1">
                <a:solidFill>
                  <a:srgbClr val="FFFF00"/>
                </a:solidFill>
              </a:rPr>
            </a:br>
            <a:r>
              <a:rPr sz="3000" b="1">
                <a:solidFill>
                  <a:srgbClr val="FFFF00"/>
                </a:solidFill>
              </a:rPr>
              <a:t>Subject: Business Regulatory Framework</a:t>
            </a:r>
            <a:r>
              <a:rPr sz="2800">
                <a:solidFill>
                  <a:srgbClr val="FFFF00"/>
                </a:solidFill>
              </a:rPr>
              <a:t/>
            </a:r>
            <a:br>
              <a:rPr sz="2800">
                <a:solidFill>
                  <a:srgbClr val="FFFF00"/>
                </a:solidFill>
              </a:rPr>
            </a:br>
            <a:r>
              <a:rPr sz="2800" b="1">
                <a:solidFill>
                  <a:srgbClr val="FFFF00"/>
                </a:solidFill>
              </a:rPr>
              <a:t>TOPIC</a:t>
            </a:r>
            <a:r>
              <a:rPr sz="2800" b="1" smtClean="0">
                <a:solidFill>
                  <a:srgbClr val="FFFF00"/>
                </a:solidFill>
              </a:rPr>
              <a:t>:</a:t>
            </a:r>
            <a:r>
              <a:rPr lang="en-US" sz="2800" b="1" dirty="0" smtClean="0">
                <a:solidFill>
                  <a:srgbClr val="FFFF00"/>
                </a:solidFill>
              </a:rPr>
              <a:t> </a:t>
            </a:r>
            <a:r>
              <a:rPr lang="en-US" sz="2800" dirty="0" smtClean="0">
                <a:solidFill>
                  <a:srgbClr val="FFFF00"/>
                </a:solidFill>
              </a:rPr>
              <a:t> </a:t>
            </a:r>
            <a:r>
              <a:rPr lang="en-US" sz="2800" dirty="0" smtClean="0">
                <a:solidFill>
                  <a:srgbClr val="FFFF00"/>
                </a:solidFill>
              </a:rPr>
              <a:t>Competition Act, 2002 – Introduction</a:t>
            </a:r>
            <a:r>
              <a:rPr lang="en-US" sz="2800" dirty="0" smtClean="0">
                <a:solidFill>
                  <a:srgbClr val="FFFF00"/>
                </a:solidFill>
              </a:rPr>
              <a:t> </a:t>
            </a:r>
            <a:r>
              <a:rPr lang="en-US" sz="2800" dirty="0" smtClean="0">
                <a:solidFill>
                  <a:srgbClr val="FFFF00"/>
                </a:solidFill>
              </a:rPr>
              <a:t>and Need - Part -A</a:t>
            </a:r>
            <a:endParaRPr sz="2800" b="1">
              <a:solidFill>
                <a:srgbClr val="FFFF00"/>
              </a:solidFill>
            </a:endParaRPr>
          </a:p>
        </p:txBody>
      </p:sp>
      <p:sp>
        <p:nvSpPr>
          <p:cNvPr id="6146" name="Subtitle 2"/>
          <p:cNvSpPr>
            <a:spLocks noGrp="1"/>
          </p:cNvSpPr>
          <p:nvPr>
            <p:ph type="subTitle" idx="1"/>
          </p:nvPr>
        </p:nvSpPr>
        <p:spPr>
          <a:xfrm>
            <a:off x="914400" y="3352800"/>
            <a:ext cx="6934200" cy="3200400"/>
          </a:xfrm>
        </p:spPr>
        <p:txBody>
          <a:bodyPr>
            <a:normAutofit fontScale="92500"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smtClean="0">
                <a:solidFill>
                  <a:schemeClr val="tx1"/>
                </a:solidFill>
              </a:rPr>
              <a:t>Whatsup</a:t>
            </a:r>
            <a:r>
              <a:rPr lang="en-US" sz="2600" b="1" dirty="0" smtClean="0">
                <a:solidFill>
                  <a:schemeClr val="tx1"/>
                </a:solidFill>
              </a:rPr>
              <a:t> </a:t>
            </a:r>
            <a:r>
              <a:rPr lang="en-US" sz="2600" b="1" dirty="0">
                <a:solidFill>
                  <a:schemeClr val="tx1"/>
                </a:solidFill>
              </a:rPr>
              <a:t>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533400" y="381000"/>
            <a:ext cx="8153400" cy="6014467"/>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Historical Background of Competition Act:</a:t>
            </a:r>
          </a:p>
          <a:p>
            <a:pPr algn="just"/>
            <a:endParaRPr lang="en-US" sz="2600" b="1" dirty="0" smtClean="0">
              <a:solidFill>
                <a:srgbClr val="FFFF00"/>
              </a:solidFill>
              <a:latin typeface="Calibri" pitchFamily="34" charset="0"/>
              <a:cs typeface="Calibri" pitchFamily="34" charset="0"/>
            </a:endParaRPr>
          </a:p>
          <a:p>
            <a:pPr algn="just"/>
            <a:r>
              <a:rPr lang="en-US" sz="2600" b="1" dirty="0" smtClean="0">
                <a:solidFill>
                  <a:srgbClr val="FFFF00"/>
                </a:solidFill>
                <a:latin typeface="Calibri" pitchFamily="34" charset="0"/>
                <a:cs typeface="Calibri" pitchFamily="34" charset="0"/>
              </a:rPr>
              <a:t>Transition </a:t>
            </a:r>
            <a:r>
              <a:rPr lang="en-US" sz="2600" b="1" dirty="0" smtClean="0">
                <a:solidFill>
                  <a:srgbClr val="FFFF00"/>
                </a:solidFill>
                <a:latin typeface="Calibri" pitchFamily="34" charset="0"/>
                <a:cs typeface="Calibri" pitchFamily="34" charset="0"/>
              </a:rPr>
              <a:t>from MRTP Act 1969 to Competition Act </a:t>
            </a:r>
            <a:r>
              <a:rPr lang="en-US" sz="2600" b="1" dirty="0" smtClean="0">
                <a:solidFill>
                  <a:srgbClr val="FFFF00"/>
                </a:solidFill>
                <a:latin typeface="Calibri" pitchFamily="34" charset="0"/>
                <a:cs typeface="Calibri" pitchFamily="34" charset="0"/>
              </a:rPr>
              <a:t>2002:</a:t>
            </a:r>
          </a:p>
          <a:p>
            <a:pPr algn="just"/>
            <a:r>
              <a:rPr lang="en-US" sz="2400" dirty="0" smtClean="0">
                <a:latin typeface="Calibri" pitchFamily="34" charset="0"/>
                <a:cs typeface="Calibri" pitchFamily="34" charset="0"/>
              </a:rPr>
              <a:t>It </a:t>
            </a:r>
            <a:r>
              <a:rPr lang="en-US" sz="2400" dirty="0" smtClean="0">
                <a:latin typeface="Calibri" pitchFamily="34" charset="0"/>
                <a:cs typeface="Calibri" pitchFamily="34" charset="0"/>
              </a:rPr>
              <a:t>was in 1991 that India took the Initiative in favor of economic reforms consisting essentially of Liberalization and de-regulation. In short India entered into the phase of Liberalization, privatization and Globalization. Post 1991 many changes were introduced to make the market driven by competitive forces, so that there could be incentives for raising productivity, improving efficiency and reducing cost. As a consequence many changes were made in the MRTP Act. Two of the five major objectives of MRTP act namely prevention of concentration of economic power and control of monopolies have been de-emphasized after 1991.  </a:t>
            </a:r>
            <a:r>
              <a:rPr lang="en-US" sz="2400" dirty="0" smtClean="0">
                <a:latin typeface="Calibri" pitchFamily="34" charset="0"/>
                <a:cs typeface="Calibri" pitchFamily="34" charset="0"/>
              </a:rPr>
              <a:t>MRTP </a:t>
            </a:r>
            <a:r>
              <a:rPr lang="en-US" sz="2400" dirty="0" smtClean="0">
                <a:latin typeface="Calibri" pitchFamily="34" charset="0"/>
                <a:cs typeface="Calibri" pitchFamily="34" charset="0"/>
              </a:rPr>
              <a:t>act post 1991 did not prohibit merger, amalgamation and takeovers. A large number of private and public sector companies were brought under the ambit of MRTP Act.</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533400" y="381000"/>
            <a:ext cx="8153400" cy="5552802"/>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A perusal of the MRPT act will show that there is neither definition nor even a mention of certain offending trade practices, which are restrictive in nature like ―Abuse of Dominance‖, ―Cartels, Collusion and Price Fixing‖, ―Bid Rigging‖ and ―Predatory Pricing‖. </a:t>
            </a:r>
            <a:endParaRPr lang="en-US" sz="2400" dirty="0" smtClean="0">
              <a:latin typeface="Calibri" pitchFamily="34" charset="0"/>
              <a:cs typeface="Calibri" pitchFamily="34" charset="0"/>
            </a:endParaRPr>
          </a:p>
          <a:p>
            <a:pPr algn="just">
              <a:lnSpc>
                <a:spcPct val="50000"/>
              </a:lnSpc>
            </a:pP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Hence </a:t>
            </a:r>
            <a:r>
              <a:rPr lang="en-US" sz="2400" dirty="0" smtClean="0">
                <a:latin typeface="Calibri" pitchFamily="34" charset="0"/>
                <a:cs typeface="Calibri" pitchFamily="34" charset="0"/>
              </a:rPr>
              <a:t>a question arose if the existing MRTP act could be suitably amended instead of drafting and bringing a new law. One strong argument in favor of enacting a new law was that there has been drastic change in environment post 1991. Law has to fit the changing scenarios on the economic and trade front. </a:t>
            </a:r>
            <a:endParaRPr lang="en-US" sz="2400" dirty="0" smtClean="0">
              <a:latin typeface="Calibri" pitchFamily="34" charset="0"/>
              <a:cs typeface="Calibri" pitchFamily="34" charset="0"/>
            </a:endParaRPr>
          </a:p>
          <a:p>
            <a:pPr algn="just">
              <a:lnSpc>
                <a:spcPct val="50000"/>
              </a:lnSpc>
            </a:pP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In </a:t>
            </a:r>
            <a:r>
              <a:rPr lang="en-US" sz="2400" dirty="0" smtClean="0">
                <a:latin typeface="Calibri" pitchFamily="34" charset="0"/>
                <a:cs typeface="Calibri" pitchFamily="34" charset="0"/>
              </a:rPr>
              <a:t>October 1999 Government of India Appointed a Committee under Mr. SVS </a:t>
            </a:r>
            <a:r>
              <a:rPr lang="en-US" sz="2400" dirty="0" err="1" smtClean="0">
                <a:latin typeface="Calibri" pitchFamily="34" charset="0"/>
                <a:cs typeface="Calibri" pitchFamily="34" charset="0"/>
              </a:rPr>
              <a:t>Raghavan</a:t>
            </a:r>
            <a:r>
              <a:rPr lang="en-US" sz="2400" dirty="0" smtClean="0">
                <a:latin typeface="Calibri" pitchFamily="34" charset="0"/>
                <a:cs typeface="Calibri" pitchFamily="34" charset="0"/>
              </a:rPr>
              <a:t>. Committee submitted the report in May 2000 and parliament passed the new law in December 2002 named “The Competition Act 2002”. </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533400" y="381000"/>
            <a:ext cx="8001000" cy="5848268"/>
          </a:xfrm>
          <a:prstGeom prst="rect">
            <a:avLst/>
          </a:prstGeom>
        </p:spPr>
        <p:txBody>
          <a:bodyPr vert="horz" wrap="square" lIns="0" tIns="12700" rIns="0" bIns="0" rtlCol="0">
            <a:spAutoFit/>
          </a:bodyPr>
          <a:lstStyle/>
          <a:p>
            <a:pPr algn="just">
              <a:lnSpc>
                <a:spcPct val="120000"/>
              </a:lnSpc>
            </a:pPr>
            <a:r>
              <a:rPr lang="en-US" sz="2800" b="1" dirty="0" smtClean="0">
                <a:solidFill>
                  <a:srgbClr val="FF0000"/>
                </a:solidFill>
                <a:latin typeface="Calibri" pitchFamily="34" charset="0"/>
                <a:cs typeface="Calibri" pitchFamily="34" charset="0"/>
              </a:rPr>
              <a:t>Competition Act, 2002</a:t>
            </a:r>
            <a:r>
              <a:rPr lang="en-US" sz="2800" b="1" dirty="0" smtClean="0">
                <a:solidFill>
                  <a:srgbClr val="FF0000"/>
                </a:solidFill>
                <a:latin typeface="Calibri" pitchFamily="34" charset="0"/>
                <a:cs typeface="Calibri" pitchFamily="34" charset="0"/>
              </a:rPr>
              <a:t>:</a:t>
            </a:r>
            <a:endParaRPr lang="en-US" sz="2800" b="1" dirty="0" smtClean="0">
              <a:solidFill>
                <a:srgbClr val="FF0000"/>
              </a:solidFill>
              <a:latin typeface="Calibri" pitchFamily="34" charset="0"/>
              <a:cs typeface="Calibri" pitchFamily="34" charset="0"/>
            </a:endParaRPr>
          </a:p>
          <a:p>
            <a:pPr algn="just">
              <a:lnSpc>
                <a:spcPct val="120000"/>
              </a:lnSpc>
            </a:pPr>
            <a:endParaRPr lang="en-US" sz="2400" dirty="0" smtClean="0">
              <a:latin typeface="Calibri" pitchFamily="34" charset="0"/>
              <a:cs typeface="Calibri" pitchFamily="34" charset="0"/>
            </a:endParaRPr>
          </a:p>
          <a:p>
            <a:pPr algn="just">
              <a:lnSpc>
                <a:spcPct val="120000"/>
              </a:lnSpc>
            </a:pPr>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Competition Act, 2002 was enacted by the Parliament of India and replaced The Monopolies and Restrictive Trade Practices Act, 1969. It is in effect to govern Indian competition law. After its enactment The Competition Act, 2002 has been amended twice, The Competition (Amendment) Act, 2007 and The Competition (Amendment) Act, 2009. Two of the main features of the Competition Act, 2002 is the framework it provides for the establishment of the Competition Commission, and the tools it provides to prevent anti-competitive practices and to promote positive competition in the Indian </a:t>
            </a:r>
            <a:r>
              <a:rPr lang="en-US" sz="2400" dirty="0" smtClean="0">
                <a:latin typeface="Calibri" pitchFamily="34" charset="0"/>
                <a:cs typeface="Calibri" pitchFamily="34" charset="0"/>
              </a:rPr>
              <a:t>market</a:t>
            </a:r>
          </a:p>
          <a:p>
            <a:pPr algn="just">
              <a:lnSpc>
                <a:spcPct val="120000"/>
              </a:lnSpc>
            </a:pP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533400" y="381000"/>
            <a:ext cx="8001000" cy="5799023"/>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The Competition Act, 2002 may be defined as “An Act to provide, keeping in view of the economic development of the country, for the establishment of a Commission to prevent practices having adverse effect on competition, to promote and sustain competition in markets, to protect the interests of consumers and to ensure freedom of trade carried on by other participants in markets, in India, and for matters connected therewith or incidental thereto</a:t>
            </a:r>
            <a:r>
              <a:rPr lang="en-US" sz="2400" dirty="0" smtClean="0">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800" b="1" dirty="0" smtClean="0">
                <a:solidFill>
                  <a:srgbClr val="FF0000"/>
                </a:solidFill>
                <a:latin typeface="Calibri" pitchFamily="34" charset="0"/>
                <a:cs typeface="Calibri" pitchFamily="34" charset="0"/>
              </a:rPr>
              <a:t>Need for Competition </a:t>
            </a:r>
            <a:r>
              <a:rPr lang="en-US" sz="2800" b="1" dirty="0" smtClean="0">
                <a:solidFill>
                  <a:srgbClr val="FF0000"/>
                </a:solidFill>
                <a:latin typeface="Calibri" pitchFamily="34" charset="0"/>
                <a:cs typeface="Calibri" pitchFamily="34" charset="0"/>
              </a:rPr>
              <a:t>Act:</a:t>
            </a:r>
          </a:p>
          <a:p>
            <a:pPr algn="just"/>
            <a:r>
              <a:rPr lang="en-US" sz="2200" dirty="0" smtClean="0">
                <a:latin typeface="Calibri" pitchFamily="34" charset="0"/>
                <a:cs typeface="Calibri" pitchFamily="34" charset="0"/>
              </a:rPr>
              <a:t>In today’s dynamic world when local companies are going global it is increasingly needed to be at the top. Any company will not survive if it does not compete. Case in point, the mills which were once a backbone of Mumbai economy, are completely decimated. Thus it was felt for a need of a comprehensive competition act. The Monopolies and Restrictive Trade practices act, 1969 </a:t>
            </a:r>
            <a:r>
              <a:rPr lang="en-US" sz="2200" dirty="0" smtClean="0">
                <a:latin typeface="Calibri" pitchFamily="34" charset="0"/>
                <a:cs typeface="Calibri" pitchFamily="34" charset="0"/>
              </a:rPr>
              <a:t>had become obsolete. There</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533400" y="381000"/>
            <a:ext cx="8001000" cy="5922134"/>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was </a:t>
            </a:r>
            <a:r>
              <a:rPr lang="en-US" sz="2400" dirty="0" smtClean="0">
                <a:latin typeface="Calibri" pitchFamily="34" charset="0"/>
                <a:cs typeface="Calibri" pitchFamily="34" charset="0"/>
              </a:rPr>
              <a:t>a need of competition act keeping in mind the </a:t>
            </a:r>
            <a:r>
              <a:rPr lang="en-US" sz="2400" dirty="0" smtClean="0">
                <a:latin typeface="Calibri" pitchFamily="34" charset="0"/>
                <a:cs typeface="Calibri" pitchFamily="34" charset="0"/>
              </a:rPr>
              <a:t>ever changing </a:t>
            </a:r>
            <a:r>
              <a:rPr lang="en-US" sz="2400" dirty="0" smtClean="0">
                <a:latin typeface="Calibri" pitchFamily="34" charset="0"/>
                <a:cs typeface="Calibri" pitchFamily="34" charset="0"/>
              </a:rPr>
              <a:t>dynamics both with and outside the country However it is important to note that competition can also sow the seed of its own destruction i.e. when encouraged to compete, successful entrepreneurs may achieve positions where they are able to prevent others from competing and there by damage the process as a whole. Therefore the primary of competition law is to remedy some of the situations where the activities of one firm or two lead to the breakdown of the free market system, or to prevent such a breakdown by laying down rules by which businesses can rival with each other. Thus competition laws strive to achieve two things. The first, ensure that wherever competition already exists, it would deliver the goods efficiently. Thus it defines rules for the firms to compete in the market place. Secondly, wherever competition doesn’t already exist, it would be encouraged to exist. Competition Act 2002 seeks </a:t>
            </a:r>
            <a:r>
              <a:rPr lang="en-US" sz="2400" dirty="0" smtClean="0">
                <a:latin typeface="Calibri" pitchFamily="34" charset="0"/>
                <a:cs typeface="Calibri" pitchFamily="34" charset="0"/>
              </a:rPr>
              <a:t>to</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533400" y="381000"/>
            <a:ext cx="8001000" cy="2967479"/>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ensure </a:t>
            </a:r>
            <a:r>
              <a:rPr lang="en-US" sz="2400" dirty="0" smtClean="0">
                <a:latin typeface="Calibri" pitchFamily="34" charset="0"/>
                <a:cs typeface="Calibri" pitchFamily="34" charset="0"/>
              </a:rPr>
              <a:t>fair competition in India by prohibiting trade practices which cause appreciable adverse effect on competition in markets within India and for this purpose provides for establishment of a quasi-judicial body to be called the competition commission of India which shall also undertake competition advocacy for creating awareness and imparting training on competition issues. The act aims at curbing negative aspects of </a:t>
            </a:r>
            <a:r>
              <a:rPr lang="en-US" sz="2400" dirty="0" smtClean="0">
                <a:latin typeface="Calibri" pitchFamily="34" charset="0"/>
                <a:cs typeface="Calibri" pitchFamily="34" charset="0"/>
              </a:rPr>
              <a:t>competition issues through CCI.</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4359</TotalTime>
  <Words>789</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WELCOME  Class: B.Com – Part-2  Subject: Business Regulatory Framework TOPIC:  Competition Act, 2002 – Introduction and Need - Part -A</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407</cp:revision>
  <dcterms:created xsi:type="dcterms:W3CDTF">2011-08-23T10:02:56Z</dcterms:created>
  <dcterms:modified xsi:type="dcterms:W3CDTF">2020-05-23T08:11:45Z</dcterms:modified>
</cp:coreProperties>
</file>